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jpeg>
</file>

<file path=ppt/media/image2.tif>
</file>

<file path=ppt/media/image3.jpeg>
</file>

<file path=ppt/media/image3.tif>
</file>

<file path=ppt/media/image4.jpeg>
</file>

<file path=ppt/media/image4.tif>
</file>

<file path=ppt/media/image5.tif>
</file>

<file path=ppt/media/image6.tif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Image"/>
          <p:cNvSpPr/>
          <p:nvPr>
            <p:ph type="pic" sz="quarter" idx="13"/>
          </p:nvPr>
        </p:nvSpPr>
        <p:spPr>
          <a:xfrm>
            <a:off x="7124700" y="1968500"/>
            <a:ext cx="4216400" cy="56261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88" name="Title Text"/>
          <p:cNvSpPr txBox="1"/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sz="quarter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quarter" idx="13"/>
          </p:nvPr>
        </p:nvSpPr>
        <p:spPr>
          <a:xfrm>
            <a:off x="7124700" y="1968500"/>
            <a:ext cx="4216400" cy="5626100"/>
          </a:xfrm>
          <a:prstGeom prst="rect">
            <a:avLst/>
          </a:prstGeom>
          <a:ln w="25400"/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/>
            </a:lvl1pPr>
          </a:lstStyle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Image"/>
          <p:cNvSpPr/>
          <p:nvPr>
            <p:ph type="pic" sz="quarter" idx="13"/>
          </p:nvPr>
        </p:nvSpPr>
        <p:spPr>
          <a:xfrm>
            <a:off x="7175500" y="2882900"/>
            <a:ext cx="4102100" cy="54737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10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9" name="Body Level One…"/>
          <p:cNvSpPr txBox="1"/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400"/>
              </a:spcBef>
            </a:lvl1pPr>
            <a:lvl2pPr>
              <a:spcBef>
                <a:spcPts val="2400"/>
              </a:spcBef>
            </a:lvl2pPr>
            <a:lvl3pPr>
              <a:spcBef>
                <a:spcPts val="2400"/>
              </a:spcBef>
            </a:lvl3pPr>
            <a:lvl4pPr>
              <a:spcBef>
                <a:spcPts val="2400"/>
              </a:spcBef>
            </a:lvl4pPr>
            <a:lvl5pPr>
              <a:spcBef>
                <a:spcPts val="24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Image"/>
          <p:cNvSpPr/>
          <p:nvPr>
            <p:ph type="pic" sz="half" idx="13"/>
          </p:nvPr>
        </p:nvSpPr>
        <p:spPr>
          <a:xfrm>
            <a:off x="2438400" y="1638300"/>
            <a:ext cx="8128000" cy="4559300"/>
          </a:xfrm>
          <a:prstGeom prst="rect">
            <a:avLst/>
          </a:prstGeom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Image"/>
          <p:cNvSpPr/>
          <p:nvPr>
            <p:ph type="pic" sz="half" idx="13"/>
          </p:nvPr>
        </p:nvSpPr>
        <p:spPr>
          <a:xfrm>
            <a:off x="2438400" y="1638300"/>
            <a:ext cx="8128000" cy="4559300"/>
          </a:xfrm>
          <a:prstGeom prst="rect">
            <a:avLst/>
          </a:prstGeom>
          <a:ln w="25400"/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9pPr>
    </p:titleStyle>
    <p:bodyStyle>
      <a:lvl1pPr marL="889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1pPr>
      <a:lvl2pPr marL="1333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2pPr>
      <a:lvl3pPr marL="1778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3pPr>
      <a:lvl4pPr marL="2222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4pPr>
      <a:lvl5pPr marL="2667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5pPr>
      <a:lvl6pPr marL="30226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6pPr>
      <a:lvl7pPr marL="33782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7pPr>
      <a:lvl8pPr marL="37338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8pPr>
      <a:lvl9pPr marL="40894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Relationship Id="rId3" Type="http://schemas.openxmlformats.org/officeDocument/2006/relationships/image" Target="../media/image6.tif"/><Relationship Id="rId4" Type="http://schemas.openxmlformats.org/officeDocument/2006/relationships/image" Target="../media/image7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isaster Relief Supply Distribution Blockchain"/>
          <p:cNvSpPr txBox="1"/>
          <p:nvPr>
            <p:ph type="subTitle" sz="quarter" idx="1"/>
          </p:nvPr>
        </p:nvSpPr>
        <p:spPr>
          <a:xfrm>
            <a:off x="1270000" y="6959600"/>
            <a:ext cx="10464800" cy="1714500"/>
          </a:xfrm>
          <a:prstGeom prst="rect">
            <a:avLst/>
          </a:prstGeom>
        </p:spPr>
        <p:txBody>
          <a:bodyPr/>
          <a:lstStyle/>
          <a:p>
            <a:pPr/>
            <a:r>
              <a:t>Disaster Relief Supply Distribution Blockchain</a:t>
            </a:r>
          </a:p>
        </p:txBody>
      </p:sp>
      <p:pic>
        <p:nvPicPr>
          <p:cNvPr id="138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3000" y="901700"/>
            <a:ext cx="5638800" cy="5638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Text"/>
          <p:cNvSpPr/>
          <p:nvPr/>
        </p:nvSpPr>
        <p:spPr>
          <a:xfrm>
            <a:off x="2396052" y="7448550"/>
            <a:ext cx="26249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creen_01 (1).jpg" descr="screen_01 (1)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00" y="2217793"/>
            <a:ext cx="3822700" cy="67993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_02.jpg" descr="screen_0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97400" y="2222161"/>
            <a:ext cx="3827137" cy="680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screen_03.jpg" descr="screen_03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44000" y="2260057"/>
            <a:ext cx="3784600" cy="6731543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On The Ground"/>
          <p:cNvSpPr/>
          <p:nvPr/>
        </p:nvSpPr>
        <p:spPr>
          <a:xfrm>
            <a:off x="1270000" y="2540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On The Ground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ost-Event Reporting"/>
          <p:cNvSpPr/>
          <p:nvPr/>
        </p:nvSpPr>
        <p:spPr>
          <a:xfrm>
            <a:off x="1270000" y="2540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Post-Event Reporting</a:t>
            </a:r>
          </a:p>
        </p:txBody>
      </p:sp>
      <p:pic>
        <p:nvPicPr>
          <p:cNvPr id="181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91600" y="2250270"/>
            <a:ext cx="3683000" cy="65508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droppedImage.tiff" descr="dropped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800" y="2250270"/>
            <a:ext cx="3683000" cy="65508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droppedImage.tiff" descr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84700" y="2247900"/>
            <a:ext cx="3684333" cy="655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3 min tech demo"/>
          <p:cNvSpPr/>
          <p:nvPr/>
        </p:nvSpPr>
        <p:spPr>
          <a:xfrm>
            <a:off x="1270000" y="2540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3 min tech demo</a:t>
            </a:r>
          </a:p>
        </p:txBody>
      </p:sp>
      <p:sp>
        <p:nvSpPr>
          <p:cNvPr id="186" name="https://www.youtube.com/watch?v=UCGLGSpv-j0"/>
          <p:cNvSpPr txBox="1"/>
          <p:nvPr/>
        </p:nvSpPr>
        <p:spPr>
          <a:xfrm>
            <a:off x="1029078" y="4514850"/>
            <a:ext cx="10946645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https://www.youtube.com/watch?v=UCGLGSpv-j0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ource code"/>
          <p:cNvSpPr/>
          <p:nvPr/>
        </p:nvSpPr>
        <p:spPr>
          <a:xfrm>
            <a:off x="1270000" y="2540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Source code</a:t>
            </a:r>
          </a:p>
        </p:txBody>
      </p:sp>
      <p:sp>
        <p:nvSpPr>
          <p:cNvPr id="189" name="https://github.com/serganus/ReliefChain-smartcontracts"/>
          <p:cNvSpPr txBox="1"/>
          <p:nvPr/>
        </p:nvSpPr>
        <p:spPr>
          <a:xfrm>
            <a:off x="473540" y="4248150"/>
            <a:ext cx="1205772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https://github.com/serganus/ReliefChain-smartcontracts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5400"/>
            <a:ext cx="13055600" cy="97917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Hurricane Katrina, USA"/>
          <p:cNvSpPr txBox="1"/>
          <p:nvPr>
            <p:ph type="title"/>
          </p:nvPr>
        </p:nvSpPr>
        <p:spPr>
          <a:xfrm>
            <a:off x="1270000" y="254000"/>
            <a:ext cx="10464800" cy="1206500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 sz="7200"/>
            </a:lvl1pPr>
          </a:lstStyle>
          <a:p>
            <a:pPr/>
            <a:r>
              <a:t>Hurricane Katrina, USA</a:t>
            </a:r>
          </a:p>
        </p:txBody>
      </p:sp>
      <p:sp>
        <p:nvSpPr>
          <p:cNvPr id="143" name="770,000 Residents Affected"/>
          <p:cNvSpPr txBox="1"/>
          <p:nvPr>
            <p:ph type="body" sz="quarter" idx="1"/>
          </p:nvPr>
        </p:nvSpPr>
        <p:spPr>
          <a:xfrm>
            <a:off x="2768600" y="1397000"/>
            <a:ext cx="7454900" cy="8382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/>
            <a:r>
              <a:t>770,000 Residents Affected</a:t>
            </a:r>
          </a:p>
        </p:txBody>
      </p:sp>
      <p:sp>
        <p:nvSpPr>
          <p:cNvPr id="144" name="What supplies are needed, how much, when, where?"/>
          <p:cNvSpPr/>
          <p:nvPr/>
        </p:nvSpPr>
        <p:spPr>
          <a:xfrm>
            <a:off x="368300" y="8394700"/>
            <a:ext cx="12306300" cy="1092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571500" indent="-571500" algn="l">
              <a:spcBef>
                <a:spcPts val="2400"/>
              </a:spcBef>
              <a:buSzPct val="171000"/>
              <a:buChar char="•"/>
            </a:lvl1pPr>
          </a:lstStyle>
          <a:p>
            <a:pPr/>
            <a:r>
              <a:t>What supplies are needed, how much, when, where?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97000" y="0"/>
            <a:ext cx="14592300" cy="973680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2011 Earthquake, Japan"/>
          <p:cNvSpPr txBox="1"/>
          <p:nvPr>
            <p:ph type="title"/>
          </p:nvPr>
        </p:nvSpPr>
        <p:spPr>
          <a:xfrm>
            <a:off x="1270000" y="254000"/>
            <a:ext cx="10464800" cy="1092200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 sz="7200"/>
            </a:lvl1pPr>
          </a:lstStyle>
          <a:p>
            <a:pPr/>
            <a:r>
              <a:t>2011 Earthquake, Japan</a:t>
            </a:r>
          </a:p>
        </p:txBody>
      </p:sp>
      <p:sp>
        <p:nvSpPr>
          <p:cNvPr id="148" name="465,000 Residents Affected"/>
          <p:cNvSpPr txBox="1"/>
          <p:nvPr>
            <p:ph type="body" sz="quarter" idx="1"/>
          </p:nvPr>
        </p:nvSpPr>
        <p:spPr>
          <a:xfrm>
            <a:off x="2768600" y="1346200"/>
            <a:ext cx="7454900" cy="8763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/>
            <a:r>
              <a:t>465,000 Residents Affected</a:t>
            </a:r>
          </a:p>
        </p:txBody>
      </p:sp>
      <p:sp>
        <p:nvSpPr>
          <p:cNvPr id="149" name="How best to coordinate with other NGOs, agencies?"/>
          <p:cNvSpPr/>
          <p:nvPr/>
        </p:nvSpPr>
        <p:spPr>
          <a:xfrm>
            <a:off x="368300" y="8394700"/>
            <a:ext cx="12496800" cy="1092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 marL="889000" indent="-571500" algn="l">
              <a:spcBef>
                <a:spcPts val="2400"/>
              </a:spcBef>
              <a:buSzPct val="171000"/>
              <a:buChar char="•"/>
            </a:pPr>
            <a:r>
              <a:t>How best to coordinate with other NGOs, agencies?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975878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sunami, Indonesia"/>
          <p:cNvSpPr txBox="1"/>
          <p:nvPr>
            <p:ph type="title"/>
          </p:nvPr>
        </p:nvSpPr>
        <p:spPr>
          <a:xfrm>
            <a:off x="1270000" y="254000"/>
            <a:ext cx="10464800" cy="1092200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 sz="7200"/>
            </a:lvl1pPr>
          </a:lstStyle>
          <a:p>
            <a:pPr/>
            <a:r>
              <a:t>Tsunami, Indonesia</a:t>
            </a:r>
          </a:p>
        </p:txBody>
      </p:sp>
      <p:sp>
        <p:nvSpPr>
          <p:cNvPr id="153" name="655,000 Residents Affected"/>
          <p:cNvSpPr txBox="1"/>
          <p:nvPr>
            <p:ph type="body" sz="quarter" idx="1"/>
          </p:nvPr>
        </p:nvSpPr>
        <p:spPr>
          <a:xfrm>
            <a:off x="2768600" y="1320800"/>
            <a:ext cx="7454900" cy="9398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/>
            <a:r>
              <a:t>655,000 Residents Affected</a:t>
            </a:r>
          </a:p>
        </p:txBody>
      </p:sp>
      <p:sp>
        <p:nvSpPr>
          <p:cNvPr id="154" name="How do we prevent oversupply, waste, double aid?"/>
          <p:cNvSpPr/>
          <p:nvPr/>
        </p:nvSpPr>
        <p:spPr>
          <a:xfrm>
            <a:off x="368300" y="8394700"/>
            <a:ext cx="12306300" cy="1092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 marL="889000" indent="-571500" algn="l">
              <a:spcBef>
                <a:spcPts val="2400"/>
              </a:spcBef>
              <a:buSzPct val="171000"/>
              <a:buChar char="•"/>
            </a:pPr>
            <a:r>
              <a:t>How do we prevent oversupply, waste, double aid?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liefChain"/>
          <p:cNvSpPr txBox="1"/>
          <p:nvPr>
            <p:ph type="ctrTitle"/>
          </p:nvPr>
        </p:nvSpPr>
        <p:spPr>
          <a:xfrm>
            <a:off x="1270000" y="508000"/>
            <a:ext cx="10464800" cy="1371600"/>
          </a:xfrm>
          <a:prstGeom prst="rect">
            <a:avLst/>
          </a:prstGeom>
          <a:solidFill>
            <a:srgbClr val="3A88FE"/>
          </a:solid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ReliefChain</a:t>
            </a:r>
          </a:p>
        </p:txBody>
      </p:sp>
      <p:sp>
        <p:nvSpPr>
          <p:cNvPr id="157" name="What Is It"/>
          <p:cNvSpPr txBox="1"/>
          <p:nvPr>
            <p:ph type="subTitle" sz="quarter" idx="1"/>
          </p:nvPr>
        </p:nvSpPr>
        <p:spPr>
          <a:xfrm>
            <a:off x="1270000" y="18796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What Is It</a:t>
            </a:r>
          </a:p>
        </p:txBody>
      </p:sp>
      <p:sp>
        <p:nvSpPr>
          <p:cNvPr id="158" name="Decentralised NGO Blockchain Client…"/>
          <p:cNvSpPr/>
          <p:nvPr/>
        </p:nvSpPr>
        <p:spPr>
          <a:xfrm>
            <a:off x="1231900" y="3251200"/>
            <a:ext cx="113792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Decentralised NGO Blockchain Client</a:t>
            </a:r>
          </a:p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Chain contains</a:t>
            </a:r>
          </a:p>
          <a:p>
            <a:pPr lvl="1" marL="889000" indent="-571500" algn="l">
              <a:spcBef>
                <a:spcPts val="2400"/>
              </a:spcBef>
              <a:buSzPct val="171000"/>
              <a:buChar char="•"/>
              <a:defRPr sz="3600"/>
            </a:pPr>
            <a:r>
              <a:t>Citizens</a:t>
            </a:r>
          </a:p>
          <a:p>
            <a:pPr lvl="1" marL="889000" indent="-571500" algn="l">
              <a:spcBef>
                <a:spcPts val="2400"/>
              </a:spcBef>
              <a:buSzPct val="171000"/>
              <a:buChar char="•"/>
              <a:defRPr sz="3600"/>
            </a:pPr>
            <a:r>
              <a:t>NGOs</a:t>
            </a:r>
          </a:p>
          <a:p>
            <a:pPr lvl="1" marL="889000" indent="-571500" algn="l">
              <a:spcBef>
                <a:spcPts val="2400"/>
              </a:spcBef>
              <a:buSzPct val="171000"/>
              <a:buChar char="•"/>
              <a:defRPr sz="3600"/>
            </a:pPr>
            <a:r>
              <a:t>Coordinated Disaster Response</a:t>
            </a:r>
          </a:p>
          <a:p>
            <a:pPr lvl="1" marL="889000" indent="-571500" algn="l">
              <a:spcBef>
                <a:spcPts val="2400"/>
              </a:spcBef>
              <a:buSzPct val="171000"/>
              <a:buChar char="•"/>
              <a:defRPr sz="3600"/>
            </a:pPr>
            <a:r>
              <a:t>Disaster Event Reporting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liefChain"/>
          <p:cNvSpPr txBox="1"/>
          <p:nvPr>
            <p:ph type="ctrTitle"/>
          </p:nvPr>
        </p:nvSpPr>
        <p:spPr>
          <a:xfrm>
            <a:off x="1270000" y="508000"/>
            <a:ext cx="10464800" cy="1371600"/>
          </a:xfrm>
          <a:prstGeom prst="rect">
            <a:avLst/>
          </a:prstGeom>
          <a:solidFill>
            <a:srgbClr val="00C7FC"/>
          </a:solidFill>
        </p:spPr>
        <p:txBody>
          <a:bodyPr/>
          <a:lstStyle/>
          <a:p>
            <a:pPr/>
            <a:r>
              <a:t>ReliefChain</a:t>
            </a:r>
          </a:p>
        </p:txBody>
      </p:sp>
      <p:sp>
        <p:nvSpPr>
          <p:cNvPr id="161" name="Solves multi-agency supply coordination problem…"/>
          <p:cNvSpPr/>
          <p:nvPr/>
        </p:nvSpPr>
        <p:spPr>
          <a:xfrm>
            <a:off x="1181100" y="3124200"/>
            <a:ext cx="114173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Solves multi-agency supply coordination problem</a:t>
            </a:r>
          </a:p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Reduces waste</a:t>
            </a:r>
          </a:p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Tracks distribution</a:t>
            </a:r>
          </a:p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Post-event reporting and analysis</a:t>
            </a:r>
          </a:p>
          <a:p>
            <a:pPr marL="571500" indent="-571500" algn="l">
              <a:spcBef>
                <a:spcPts val="2400"/>
              </a:spcBef>
              <a:buSzPct val="171000"/>
              <a:buChar char="•"/>
            </a:pPr>
            <a:r>
              <a:t>Disaster proof</a:t>
            </a:r>
          </a:p>
        </p:txBody>
      </p:sp>
      <p:sp>
        <p:nvSpPr>
          <p:cNvPr id="162" name="What Does It Do"/>
          <p:cNvSpPr/>
          <p:nvPr/>
        </p:nvSpPr>
        <p:spPr>
          <a:xfrm>
            <a:off x="1270000" y="18796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defRPr sz="3600"/>
            </a:pPr>
          </a:p>
          <a:p>
            <a:pPr>
              <a:defRPr sz="3600"/>
            </a:pPr>
            <a:r>
              <a:t>What Does It Do</a:t>
            </a:r>
          </a:p>
        </p:txBody>
      </p:sp>
      <p:sp>
        <p:nvSpPr>
          <p:cNvPr id="163" name="ReliefChain"/>
          <p:cNvSpPr/>
          <p:nvPr/>
        </p:nvSpPr>
        <p:spPr>
          <a:xfrm>
            <a:off x="1270000" y="508000"/>
            <a:ext cx="10464800" cy="1371600"/>
          </a:xfrm>
          <a:prstGeom prst="rect">
            <a:avLst/>
          </a:prstGeom>
          <a:solidFill>
            <a:srgbClr val="3A88F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>
            <a:lvl1pPr>
              <a:defRPr sz="8400">
                <a:solidFill>
                  <a:srgbClr val="FFFFFF"/>
                </a:solidFill>
              </a:defRPr>
            </a:lvl1pPr>
          </a:lstStyle>
          <a:p>
            <a:pPr/>
            <a:r>
              <a:t>ReliefChain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isaster strikes…"/>
          <p:cNvSpPr txBox="1"/>
          <p:nvPr>
            <p:ph type="body" idx="1"/>
          </p:nvPr>
        </p:nvSpPr>
        <p:spPr>
          <a:xfrm>
            <a:off x="292100" y="2768600"/>
            <a:ext cx="12306300" cy="5715000"/>
          </a:xfrm>
          <a:prstGeom prst="rect">
            <a:avLst/>
          </a:prstGeom>
        </p:spPr>
        <p:txBody>
          <a:bodyPr/>
          <a:lstStyle/>
          <a:p>
            <a:pPr lvl="1"/>
            <a:r>
              <a:t>Disaster strikes</a:t>
            </a:r>
          </a:p>
          <a:p>
            <a:pPr lvl="1"/>
            <a:r>
              <a:t>First NGO creates an event on ReliefChain</a:t>
            </a:r>
          </a:p>
          <a:p>
            <a:pPr lvl="1"/>
            <a:r>
              <a:t>Other NGOs commit to deliver shortfall items</a:t>
            </a:r>
          </a:p>
          <a:p>
            <a:pPr lvl="1"/>
            <a:r>
              <a:t>Supplies delivered to Ground Zero</a:t>
            </a:r>
          </a:p>
          <a:p>
            <a:pPr lvl="1"/>
            <a:r>
              <a:t>Supplies are distributed and tracked</a:t>
            </a:r>
          </a:p>
        </p:txBody>
      </p:sp>
      <p:sp>
        <p:nvSpPr>
          <p:cNvPr id="166" name="ReliefChain"/>
          <p:cNvSpPr/>
          <p:nvPr/>
        </p:nvSpPr>
        <p:spPr>
          <a:xfrm>
            <a:off x="1270000" y="787400"/>
            <a:ext cx="10464800" cy="1371600"/>
          </a:xfrm>
          <a:prstGeom prst="rect">
            <a:avLst/>
          </a:prstGeom>
          <a:solidFill>
            <a:srgbClr val="3A88F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>
            <a:lvl1pPr>
              <a:defRPr sz="8400">
                <a:solidFill>
                  <a:srgbClr val="FFFFFF"/>
                </a:solidFill>
              </a:defRPr>
            </a:lvl1pPr>
          </a:lstStyle>
          <a:p>
            <a:pPr/>
            <a:r>
              <a:t>ReliefChain</a:t>
            </a:r>
          </a:p>
        </p:txBody>
      </p:sp>
      <p:sp>
        <p:nvSpPr>
          <p:cNvPr id="167" name="Timeline"/>
          <p:cNvSpPr txBox="1"/>
          <p:nvPr/>
        </p:nvSpPr>
        <p:spPr>
          <a:xfrm>
            <a:off x="1270000" y="18796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defRPr sz="3600"/>
            </a:pPr>
          </a:p>
          <a:p>
            <a:pPr>
              <a:defRPr sz="3600"/>
            </a:pPr>
            <a:r>
              <a:t>Timeline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creen Shot 2018-06-30 at 12.39.00 PM.png" descr="Screen Shot 2018-06-30 at 12.39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050732"/>
            <a:ext cx="13004800" cy="686816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Disaster Event"/>
          <p:cNvSpPr/>
          <p:nvPr/>
        </p:nvSpPr>
        <p:spPr>
          <a:xfrm>
            <a:off x="1270000" y="2540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Disaster Event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food_supplies.jpg" descr="food_supplie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434923"/>
            <a:ext cx="13004800" cy="682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During disaster"/>
          <p:cNvSpPr/>
          <p:nvPr/>
        </p:nvSpPr>
        <p:spPr>
          <a:xfrm>
            <a:off x="1270000" y="393700"/>
            <a:ext cx="10464800" cy="137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8400"/>
            </a:lvl1pPr>
          </a:lstStyle>
          <a:p>
            <a:pPr/>
            <a:r>
              <a:t>During disaster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